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omsol.com/blogs/calculating-thermodynamic-properties-for-liquids-and-gases/" TargetMode="External"/><Relationship Id="rId3" Type="http://schemas.openxmlformats.org/officeDocument/2006/relationships/hyperlink" Target="https://www.wermac.org/equipment/distillation_part1.html" TargetMode="External"/><Relationship Id="rId4" Type="http://schemas.openxmlformats.org/officeDocument/2006/relationships/hyperlink" Target="https://doc.comsol.com/6.0/doc/com.comsol.help.models.chem.distillation_column/models.chem.distillation_column.pdf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lk-energy.de/en/phase-diagrams/mccabe-thiele" TargetMode="External"/><Relationship Id="rId3" Type="http://schemas.openxmlformats.org/officeDocument/2006/relationships/hyperlink" Target="https://medium.com/@pukumarathe/mccabe-thiele-method-in-python-791e5760b6b1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634010034_4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634010034_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5379ed3b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5379ed3b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https://www.comsol.com/blogs/calculating-thermodynamic-properties-for-liquids-and-gases/</a:t>
            </a:r>
            <a:endParaRPr sz="13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https://www.wermac.org/equipment/distillation_part1.html</a:t>
            </a:r>
            <a:r>
              <a:rPr lang="en" sz="13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https://doc.comsol.com/6.0/doc/com.comsol.help.models.chem.distillation_column/models.chem.distillation_column.pdf</a:t>
            </a:r>
            <a:r>
              <a:rPr lang="en" sz="13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65d9a4d8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65d9a4d8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5379ed3b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b5379ed3b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non-aspen simulation?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https://tlk-energy.de/en/phase-diagrams/mccabe-thiele</a:t>
            </a:r>
            <a:r>
              <a:rPr lang="en"/>
              <a:t> or search McCabe-Thiele Simulation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McCabe Thiele Simulation in Python: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https://medium.com/@pukumarathe/mccabe-thiele-method-in-python-791e5760b6b1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McCabe Thiele is a graphical method that can be used to analyze distillation columns with two components. It can help us visualize multistage distillation. With the McCabe-Thiele method, we can find the number of stages, minimum number of equilibrium stages, minimum reflux ratio (reflux/distillate ratio), optimal feed location, and the heat duties of the condenser and reboiler.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63a1d296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63a1d296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part should describe different between rectifying section and stripping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 Assumptions: light key and </a:t>
            </a:r>
            <a:r>
              <a:rPr lang="en"/>
              <a:t>heavy</a:t>
            </a:r>
            <a:r>
              <a:rPr lang="en"/>
              <a:t> key </a:t>
            </a:r>
            <a:r>
              <a:rPr lang="en"/>
              <a:t>components</a:t>
            </a:r>
            <a:r>
              <a:rPr lang="en"/>
              <a:t> have similar enthalpies for evaporation, neglect sensible heat change and mixing heat balance for the LK ad HK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loss of a distillation tower is negligible. Constant molar overflow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65d9a4f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b65d9a4f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given purity for the distillate and bottoms product, these equations along with simple mass balances for the overall distillation and the lightkey component,  can be used to construct a foundation for a suitable distillation column.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65d9a4f4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65d9a4f4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65d9a4d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b65d9a4d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65d9a4d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65d9a4d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5379ed3b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b5379ed3b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5379ed3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5379ed3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6367071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6367071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63670711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63670711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63670711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63670711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634010034_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634010034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63401003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63401003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634010034_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634010034_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634010034_4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634010034_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Staged Unit Operations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Team 7: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Gianna Borgese, Justin Graves, Matthew Jarvis, Kiana Yip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227550" y="2179800"/>
            <a:ext cx="2688900" cy="78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Distillation</a:t>
            </a:r>
            <a:endParaRPr sz="3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Main </a:t>
            </a:r>
            <a:r>
              <a:rPr lang="en" sz="2520"/>
              <a:t>Components</a:t>
            </a:r>
            <a:r>
              <a:rPr lang="en" sz="2520"/>
              <a:t> of a Distillation Column</a:t>
            </a:r>
            <a:endParaRPr sz="2520"/>
          </a:p>
        </p:txBody>
      </p:sp>
      <p:sp>
        <p:nvSpPr>
          <p:cNvPr id="138" name="Google Shape;138;p23"/>
          <p:cNvSpPr txBox="1"/>
          <p:nvPr>
            <p:ph idx="4294967295" type="body"/>
          </p:nvPr>
        </p:nvSpPr>
        <p:spPr>
          <a:xfrm>
            <a:off x="311725" y="1418400"/>
            <a:ext cx="4589400" cy="3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Vertical </a:t>
            </a:r>
            <a:r>
              <a:rPr lang="en" sz="1400"/>
              <a:t>column</a:t>
            </a:r>
            <a:r>
              <a:rPr lang="en" sz="1400"/>
              <a:t> or tower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Internal trays or packings to </a:t>
            </a:r>
            <a:r>
              <a:rPr lang="en" sz="1400"/>
              <a:t>enhance separation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Reboiler </a:t>
            </a:r>
            <a:endParaRPr sz="14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Partially </a:t>
            </a:r>
            <a:r>
              <a:rPr lang="en" sz="1300"/>
              <a:t>vaporizes the</a:t>
            </a:r>
            <a:r>
              <a:rPr lang="en" sz="1300"/>
              <a:t> liquid</a:t>
            </a:r>
            <a:endParaRPr sz="13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Condenser</a:t>
            </a:r>
            <a:endParaRPr sz="14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Condenses the vapor leaving top of column</a:t>
            </a:r>
            <a:endParaRPr sz="13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Reflux drum</a:t>
            </a:r>
            <a:endParaRPr sz="14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Collects condensed liquid and recycles back into column</a:t>
            </a:r>
            <a:endParaRPr sz="13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ts val="1295"/>
              <a:buChar char="●"/>
            </a:pPr>
            <a:r>
              <a:rPr lang="en" sz="1400"/>
              <a:t>Rectifying Section</a:t>
            </a:r>
            <a:endParaRPr sz="1400"/>
          </a:p>
          <a:p>
            <a:pPr indent="-291147" lvl="1" marL="914400" rtl="0" algn="l">
              <a:spcBef>
                <a:spcPts val="0"/>
              </a:spcBef>
              <a:spcAft>
                <a:spcPts val="0"/>
              </a:spcAft>
              <a:buSzPts val="985"/>
              <a:buChar char="○"/>
            </a:pPr>
            <a:r>
              <a:rPr lang="en"/>
              <a:t>Concentrates the lighter component in the vapor phase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Stripping Section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Concentrates the heavier component in the liquid phase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9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0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0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0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207"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050" y="1291050"/>
            <a:ext cx="3027675" cy="34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5566500" y="4745050"/>
            <a:ext cx="326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https://neutrium.net/unit-operations/distillation-fundamentals/ 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</a:t>
            </a:r>
            <a:r>
              <a:rPr lang="en"/>
              <a:t> a Distillation Column</a:t>
            </a:r>
            <a:endParaRPr/>
          </a:p>
        </p:txBody>
      </p:sp>
      <p:sp>
        <p:nvSpPr>
          <p:cNvPr id="146" name="Google Shape;146;p24"/>
          <p:cNvSpPr txBox="1"/>
          <p:nvPr>
            <p:ph idx="4294967295" type="body"/>
          </p:nvPr>
        </p:nvSpPr>
        <p:spPr>
          <a:xfrm>
            <a:off x="352300" y="13493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Binary distillation with a saturated liquid feed</a:t>
            </a:r>
            <a:r>
              <a:rPr lang="en" sz="1800"/>
              <a:t> of water and ethanol fed into the column between the stripping and the rectifying sections.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Goal: Determine the column height required to separate a feed of known flow rate and composition into a specified purity.</a:t>
            </a:r>
            <a:endParaRPr sz="1800"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23655" r="21727" t="0"/>
          <a:stretch/>
        </p:blipFill>
        <p:spPr>
          <a:xfrm>
            <a:off x="5703756" y="1268124"/>
            <a:ext cx="2609832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5461575" y="13798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49" name="Google Shape;149;p24"/>
          <p:cNvSpPr txBox="1"/>
          <p:nvPr/>
        </p:nvSpPr>
        <p:spPr>
          <a:xfrm>
            <a:off x="5637525" y="4684525"/>
            <a:ext cx="27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https://www.comsol.com/blogs/calculating-thermodynamic-properties-for-liquids-and-gases/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2328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Distillation Numerical and Graphical Methods</a:t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 b="3327" l="3276" r="4938" t="4752"/>
          <a:stretch/>
        </p:blipFill>
        <p:spPr>
          <a:xfrm>
            <a:off x="2548725" y="1377575"/>
            <a:ext cx="4046549" cy="3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2718750" y="4851275"/>
            <a:ext cx="3706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https://medium.com/@pukumarathe/mccabe-thiele-method-in-python-791e5760b6b1</a:t>
            </a:r>
            <a:endParaRPr sz="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Five </a:t>
            </a:r>
            <a:r>
              <a:rPr lang="en"/>
              <a:t>Construction</a:t>
            </a:r>
            <a:r>
              <a:rPr lang="en"/>
              <a:t> Lines of McCabe Thiele </a:t>
            </a:r>
            <a:endParaRPr/>
          </a:p>
        </p:txBody>
      </p:sp>
      <p:sp>
        <p:nvSpPr>
          <p:cNvPr id="162" name="Google Shape;162;p26"/>
          <p:cNvSpPr txBox="1"/>
          <p:nvPr>
            <p:ph idx="4294967295" type="body"/>
          </p:nvPr>
        </p:nvSpPr>
        <p:spPr>
          <a:xfrm>
            <a:off x="4828825" y="2017850"/>
            <a:ext cx="4003500" cy="13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Equilibrium Curve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 45° line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Rectifying operating line - distillate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Stripping operating line - bottoms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q-line feed line</a:t>
            </a:r>
            <a:endParaRPr sz="1800"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25" y="1384650"/>
            <a:ext cx="3551376" cy="33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165450" y="4848625"/>
            <a:ext cx="59889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Seader, J.D.; Henley, H.J.; Roper, D.K., </a:t>
            </a:r>
            <a:r>
              <a:rPr i="1" lang="en" sz="700">
                <a:solidFill>
                  <a:schemeClr val="dk2"/>
                </a:solidFill>
              </a:rPr>
              <a:t>Separation Process Principles</a:t>
            </a:r>
            <a:r>
              <a:rPr lang="en" sz="700">
                <a:solidFill>
                  <a:schemeClr val="dk2"/>
                </a:solidFill>
              </a:rPr>
              <a:t>, 4th ed.; Wiley</a:t>
            </a:r>
            <a:endParaRPr sz="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Operating Line Equations</a:t>
            </a:r>
            <a:endParaRPr/>
          </a:p>
        </p:txBody>
      </p:sp>
      <p:sp>
        <p:nvSpPr>
          <p:cNvPr id="170" name="Google Shape;170;p27"/>
          <p:cNvSpPr txBox="1"/>
          <p:nvPr>
            <p:ph idx="4294967295" type="body"/>
          </p:nvPr>
        </p:nvSpPr>
        <p:spPr>
          <a:xfrm>
            <a:off x="387900" y="1115350"/>
            <a:ext cx="40101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Rectifying Section Operating Line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488" y="1406263"/>
            <a:ext cx="41814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388" y="2533650"/>
            <a:ext cx="40100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>
            <p:ph idx="4294967295" type="body"/>
          </p:nvPr>
        </p:nvSpPr>
        <p:spPr>
          <a:xfrm>
            <a:off x="387900" y="2838450"/>
            <a:ext cx="39339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Stripping Section Operating Line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387900" y="4157000"/>
            <a:ext cx="7751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where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the reflux ratio,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aseline="-25000"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the boil up ratio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baseline="-25000"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mole fraction of light key in the distillate, and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baseline="-25000"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the mole fraction of light key in the bottoms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Data Equations</a:t>
            </a:r>
            <a:endParaRPr/>
          </a:p>
        </p:txBody>
      </p:sp>
      <p:sp>
        <p:nvSpPr>
          <p:cNvPr id="180" name="Google Shape;180;p28"/>
          <p:cNvSpPr txBox="1"/>
          <p:nvPr>
            <p:ph idx="4294967295" type="body"/>
          </p:nvPr>
        </p:nvSpPr>
        <p:spPr>
          <a:xfrm>
            <a:off x="311700" y="1810750"/>
            <a:ext cx="396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Overall Column Efficiency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025" y="1396613"/>
            <a:ext cx="1866900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>
            <p:ph idx="4294967295" type="body"/>
          </p:nvPr>
        </p:nvSpPr>
        <p:spPr>
          <a:xfrm>
            <a:off x="311700" y="3069575"/>
            <a:ext cx="396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Individual Tray Efficiency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150" y="2804038"/>
            <a:ext cx="276225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331150" y="4144800"/>
            <a:ext cx="858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where 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aseline="-25000"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is overall column efficiency, 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aseline="-25000"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MV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the Murphree Vapor efficiency, 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aseline="-25000"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the 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theoretical number of equilibrium stages, 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aseline="-25000"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actual number of stages, 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baseline="-25000"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n*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the ideal vapor fraction at 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tray, and 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baseline="-25000"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the real vapor fraction at </a:t>
            </a:r>
            <a:r>
              <a:rPr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tray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COMSOL Multiphysics Model</a:t>
            </a:r>
            <a:endParaRPr/>
          </a:p>
        </p:txBody>
      </p:sp>
      <p:sp>
        <p:nvSpPr>
          <p:cNvPr id="190" name="Google Shape;190;p29"/>
          <p:cNvSpPr txBox="1"/>
          <p:nvPr>
            <p:ph idx="4294967295" type="body"/>
          </p:nvPr>
        </p:nvSpPr>
        <p:spPr>
          <a:xfrm>
            <a:off x="311725" y="1408350"/>
            <a:ext cx="8671200" cy="23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-33385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100"/>
              <a:t>Simulation software that uses physics-based modeling.</a:t>
            </a:r>
            <a:endParaRPr sz="5100"/>
          </a:p>
          <a:p>
            <a:pPr indent="-33385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100"/>
              <a:t>Models the distillation column in one dimension.</a:t>
            </a:r>
            <a:endParaRPr sz="5100"/>
          </a:p>
          <a:p>
            <a:pPr indent="-33385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100"/>
              <a:t>NRTL thermodynamic model was used for the liquid phase, ideal gas assumption is used for the gas phase.</a:t>
            </a:r>
            <a:endParaRPr sz="5100"/>
          </a:p>
          <a:p>
            <a:pPr indent="-33385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100"/>
              <a:t>Ignores heat effects and energy balances.</a:t>
            </a:r>
            <a:endParaRPr sz="5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38" y="3402900"/>
            <a:ext cx="5997524" cy="1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Results</a:t>
            </a:r>
            <a:endParaRPr/>
          </a:p>
        </p:txBody>
      </p:sp>
      <p:sp>
        <p:nvSpPr>
          <p:cNvPr id="197" name="Google Shape;197;p30"/>
          <p:cNvSpPr txBox="1"/>
          <p:nvPr>
            <p:ph idx="4294967295" type="body"/>
          </p:nvPr>
        </p:nvSpPr>
        <p:spPr>
          <a:xfrm>
            <a:off x="183075" y="1727100"/>
            <a:ext cx="40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</a:t>
            </a:r>
            <a:r>
              <a:rPr lang="en" sz="1700"/>
              <a:t>olumn designed to separate a 50 mole percent mixture of ethanol in water.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Resulted in a distillate of 85 mole percent ethanol and a bottoms of 5 mole percent ethanol.</a:t>
            </a:r>
            <a:endParaRPr sz="17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700"/>
              <a:t>The required heights found are      H</a:t>
            </a:r>
            <a:r>
              <a:rPr lang="en" sz="1500"/>
              <a:t>s</a:t>
            </a:r>
            <a:r>
              <a:rPr lang="en" sz="1700"/>
              <a:t> = 1.3m and H = 12m. </a:t>
            </a:r>
            <a:endParaRPr sz="1700"/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3312" r="9972" t="0"/>
          <a:stretch/>
        </p:blipFill>
        <p:spPr>
          <a:xfrm>
            <a:off x="4385950" y="1386500"/>
            <a:ext cx="4515874" cy="358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04" name="Google Shape;204;p31"/>
          <p:cNvSpPr txBox="1"/>
          <p:nvPr>
            <p:ph idx="4294967295" type="body"/>
          </p:nvPr>
        </p:nvSpPr>
        <p:spPr>
          <a:xfrm>
            <a:off x="98400" y="2718000"/>
            <a:ext cx="8860200" cy="26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Chen, P.Y., CHBE426 Lecture on </a:t>
            </a:r>
            <a:r>
              <a:rPr i="1" lang="en" sz="1600">
                <a:solidFill>
                  <a:schemeClr val="dk1"/>
                </a:solidFill>
              </a:rPr>
              <a:t>Introduction to Separation Processes. </a:t>
            </a:r>
            <a:r>
              <a:rPr lang="en" sz="1600">
                <a:solidFill>
                  <a:schemeClr val="dk1"/>
                </a:solidFill>
              </a:rPr>
              <a:t>Presented at the University of Maryland, College Park, April 30, 2023.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Seader, J.D.; Henley, H.J.; Roper, D.K., </a:t>
            </a:r>
            <a:r>
              <a:rPr i="1" lang="en" sz="1600">
                <a:solidFill>
                  <a:schemeClr val="dk1"/>
                </a:solidFill>
              </a:rPr>
              <a:t>Separation Process Principles</a:t>
            </a:r>
            <a:r>
              <a:rPr lang="en" sz="1600">
                <a:solidFill>
                  <a:schemeClr val="dk1"/>
                </a:solidFill>
              </a:rPr>
              <a:t>, 4th ed. Wiley.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Absorbing and Stripping Columns Purpose </a:t>
            </a:r>
            <a:endParaRPr/>
          </a:p>
        </p:txBody>
      </p:sp>
      <p:sp>
        <p:nvSpPr>
          <p:cNvPr id="71" name="Google Shape;71;p14"/>
          <p:cNvSpPr txBox="1"/>
          <p:nvPr>
            <p:ph idx="4294967295" type="body"/>
          </p:nvPr>
        </p:nvSpPr>
        <p:spPr>
          <a:xfrm>
            <a:off x="311700" y="1505700"/>
            <a:ext cx="8049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Absorption: use liquid absorbent (MSA) to selectively remove components from gas mixtures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Absorption column: removes impurities, contaminants, pollutants, or catalyst poisons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Stripping: use vapor absorbent to </a:t>
            </a:r>
            <a:r>
              <a:rPr lang="en" sz="1800"/>
              <a:t>selectively</a:t>
            </a:r>
            <a:r>
              <a:rPr lang="en" sz="1800"/>
              <a:t> remove components from liquid mixtures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Coupled with </a:t>
            </a:r>
            <a:r>
              <a:rPr lang="en" sz="1800"/>
              <a:t>absorption</a:t>
            </a:r>
            <a:r>
              <a:rPr lang="en" sz="1800"/>
              <a:t> columns to recover and purify gas absorbent 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and Equipment</a:t>
            </a:r>
            <a:endParaRPr/>
          </a:p>
        </p:txBody>
      </p:sp>
      <p:sp>
        <p:nvSpPr>
          <p:cNvPr id="77" name="Google Shape;77;p15"/>
          <p:cNvSpPr txBox="1"/>
          <p:nvPr>
            <p:ph idx="4294967295" type="body"/>
          </p:nvPr>
        </p:nvSpPr>
        <p:spPr>
          <a:xfrm>
            <a:off x="311725" y="1280975"/>
            <a:ext cx="82446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Trayed and packed columns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Physical and imaginary trays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Each tray represents an equilibrium stage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Goal: maximize the gas-liquid contacts on the tray </a:t>
            </a:r>
            <a:endParaRPr sz="18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563" y="2652600"/>
            <a:ext cx="3552875" cy="2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1976550" y="4863300"/>
            <a:ext cx="51909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Po-Yen Chen, “Introduction to Separation Processes” (Lecture 1, CHBE426, University of Maryland, College Park, April 30, 2023).</a:t>
            </a:r>
            <a:endParaRPr sz="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and Equipment </a:t>
            </a:r>
            <a:endParaRPr/>
          </a:p>
        </p:txBody>
      </p:sp>
      <p:sp>
        <p:nvSpPr>
          <p:cNvPr id="85" name="Google Shape;85;p16"/>
          <p:cNvSpPr txBox="1"/>
          <p:nvPr>
            <p:ph idx="4294967295" type="body"/>
          </p:nvPr>
        </p:nvSpPr>
        <p:spPr>
          <a:xfrm>
            <a:off x="311700" y="1286550"/>
            <a:ext cx="8520600" cy="7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Stages are numbered from the location absorbent goes in</a:t>
            </a:r>
            <a:endParaRPr sz="18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900" y="1852675"/>
            <a:ext cx="19240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375" y="1843150"/>
            <a:ext cx="203835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053425" y="4156200"/>
            <a:ext cx="32910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Numbered from top </a:t>
            </a:r>
            <a:r>
              <a:rPr lang="en" sz="1800">
                <a:solidFill>
                  <a:schemeClr val="dk2"/>
                </a:solidFill>
              </a:rPr>
              <a:t>where</a:t>
            </a:r>
            <a:r>
              <a:rPr lang="en" sz="1800">
                <a:solidFill>
                  <a:schemeClr val="dk2"/>
                </a:solidFill>
              </a:rPr>
              <a:t> liquid goes in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869050" y="4081525"/>
            <a:ext cx="32910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Numbered from bottom where gas MSA goes in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976550" y="4916475"/>
            <a:ext cx="51909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Po-Yen Chen, “Introduction to Separation Processes” (Lecture 1, CHBE426, University of Maryland, College Park, April 30, 2023).</a:t>
            </a:r>
            <a:endParaRPr sz="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Gas-Liquid Contact on a Tray</a:t>
            </a:r>
            <a:endParaRPr/>
          </a:p>
        </p:txBody>
      </p:sp>
      <p:sp>
        <p:nvSpPr>
          <p:cNvPr id="96" name="Google Shape;96;p17"/>
          <p:cNvSpPr txBox="1"/>
          <p:nvPr>
            <p:ph idx="4294967295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Liquid carries no gas/bubbles downwards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Gas carries no liquid upwards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 dripping of liquid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Froth is highly </a:t>
            </a:r>
            <a:r>
              <a:rPr lang="en" sz="1800"/>
              <a:t>desirable</a:t>
            </a:r>
            <a:endParaRPr sz="1800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201" y="1287225"/>
            <a:ext cx="3447187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5116289" y="4703625"/>
            <a:ext cx="3093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Po-Yen Chen, “Introduction to Separation Processes” (Lecture 1, CHBE426, University of Maryland, College Park, April 30, 2023).</a:t>
            </a:r>
            <a:endParaRPr sz="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281550" y="2244750"/>
            <a:ext cx="8580900" cy="6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Absorbing / Stripping Column Mathematics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MSA Flow Rate</a:t>
            </a:r>
            <a:endParaRPr/>
          </a:p>
        </p:txBody>
      </p:sp>
      <p:sp>
        <p:nvSpPr>
          <p:cNvPr id="109" name="Google Shape;109;p19"/>
          <p:cNvSpPr txBox="1"/>
          <p:nvPr>
            <p:ph idx="4294967295" type="body"/>
          </p:nvPr>
        </p:nvSpPr>
        <p:spPr>
          <a:xfrm>
            <a:off x="232475" y="2039013"/>
            <a:ext cx="4166400" cy="19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Plot XY Diagram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Draw horizontal line @ inlet molar ratio of feed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Draw a point at inlet molar ratio and desired outlet molar ratio of MSA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Connect this point with the pinch point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Lmin = V * Slope of line</a:t>
            </a:r>
            <a:endParaRPr sz="16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550" y="2039025"/>
            <a:ext cx="4358376" cy="22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5102225" y="3995200"/>
            <a:ext cx="5436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(X0,Y0)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7808750" y="2260625"/>
            <a:ext cx="6195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Pinch Pt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Packed Column Height Calculation</a:t>
            </a:r>
            <a:endParaRPr/>
          </a:p>
        </p:txBody>
      </p:sp>
      <p:sp>
        <p:nvSpPr>
          <p:cNvPr id="118" name="Google Shape;118;p20"/>
          <p:cNvSpPr txBox="1"/>
          <p:nvPr>
            <p:ph idx="4294967295" type="body"/>
          </p:nvPr>
        </p:nvSpPr>
        <p:spPr>
          <a:xfrm>
            <a:off x="384825" y="3002850"/>
            <a:ext cx="8520600" cy="19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y* = K*x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 terms should be known, making column height determinable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Requires lots of equilibrium knowledge (NIST Chemistry Webbook)</a:t>
            </a:r>
            <a:endParaRPr sz="1800"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-7109" l="0" r="0" t="7109"/>
          <a:stretch/>
        </p:blipFill>
        <p:spPr>
          <a:xfrm>
            <a:off x="2511601" y="1578375"/>
            <a:ext cx="4120800" cy="11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Now?</a:t>
            </a:r>
            <a:endParaRPr/>
          </a:p>
        </p:txBody>
      </p:sp>
      <p:sp>
        <p:nvSpPr>
          <p:cNvPr id="125" name="Google Shape;125;p21"/>
          <p:cNvSpPr txBox="1"/>
          <p:nvPr>
            <p:ph idx="4294967295" type="body"/>
          </p:nvPr>
        </p:nvSpPr>
        <p:spPr>
          <a:xfrm>
            <a:off x="49650" y="1330575"/>
            <a:ext cx="8520600" cy="11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Knowing the </a:t>
            </a:r>
            <a:r>
              <a:rPr lang="en" sz="1500"/>
              <a:t>minimum</a:t>
            </a:r>
            <a:r>
              <a:rPr lang="en" sz="1500"/>
              <a:t> flow rate or column height allows for effective first draft modeling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These values can be adjusted slightly and plugged into Aspen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Makes design and troubleshooting easier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Removes the need for guess and check and allows for informed decision making</a:t>
            </a:r>
            <a:endParaRPr sz="1500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275" y="2422850"/>
            <a:ext cx="3605350" cy="24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2590075" y="4835700"/>
            <a:ext cx="3963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https://www.youtube.com/watch?app=desktop&amp;v=UvIu2YG1rp8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